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FD548-838F-43F8-9705-16FED1E42B61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08A5-369A-4449-8170-9A44275C6602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FD548-838F-43F8-9705-16FED1E42B61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08A5-369A-4449-8170-9A44275C660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FD548-838F-43F8-9705-16FED1E42B61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08A5-369A-4449-8170-9A44275C660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FD548-838F-43F8-9705-16FED1E42B61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08A5-369A-4449-8170-9A44275C660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FD548-838F-43F8-9705-16FED1E42B61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08A5-369A-4449-8170-9A44275C6602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FD548-838F-43F8-9705-16FED1E42B61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08A5-369A-4449-8170-9A44275C660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FD548-838F-43F8-9705-16FED1E42B61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08A5-369A-4449-8170-9A44275C660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FD548-838F-43F8-9705-16FED1E42B61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08A5-369A-4449-8170-9A44275C660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FD548-838F-43F8-9705-16FED1E42B61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08A5-369A-4449-8170-9A44275C660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FD548-838F-43F8-9705-16FED1E42B61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108A5-369A-4449-8170-9A44275C660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FD548-838F-43F8-9705-16FED1E42B61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21108A5-369A-4449-8170-9A44275C6602}" type="slidenum">
              <a:rPr lang="it-IT" smtClean="0"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1FD548-838F-43F8-9705-16FED1E42B61}" type="datetimeFigureOut">
              <a:rPr lang="it-IT" smtClean="0"/>
              <a:t>19/03/2014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1108A5-369A-4449-8170-9A44275C6602}" type="slidenum">
              <a:rPr lang="it-IT" smtClean="0"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Relazione sull’incontro con il”Centro </a:t>
            </a:r>
            <a:r>
              <a:rPr lang="it-IT" dirty="0" err="1" smtClean="0"/>
              <a:t>Astalli</a:t>
            </a:r>
            <a:r>
              <a:rPr lang="it-IT" dirty="0" smtClean="0"/>
              <a:t>”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927032" cy="2360704"/>
          </a:xfrm>
        </p:spPr>
        <p:txBody>
          <a:bodyPr>
            <a:normAutofit lnSpcReduction="10000"/>
          </a:bodyPr>
          <a:lstStyle/>
          <a:p>
            <a:r>
              <a:rPr lang="it-IT" dirty="0" err="1" smtClean="0"/>
              <a:t>Arioni</a:t>
            </a:r>
            <a:r>
              <a:rPr lang="it-IT" dirty="0" smtClean="0"/>
              <a:t> Giorgia</a:t>
            </a:r>
          </a:p>
          <a:p>
            <a:r>
              <a:rPr lang="it-IT" dirty="0" smtClean="0"/>
              <a:t>Scuola “Col di Lana</a:t>
            </a:r>
          </a:p>
          <a:p>
            <a:r>
              <a:rPr lang="it-IT" dirty="0" smtClean="0"/>
              <a:t>Classe 1 I</a:t>
            </a:r>
          </a:p>
          <a:p>
            <a:r>
              <a:rPr lang="it-IT" dirty="0" smtClean="0"/>
              <a:t>Roma 19 marzo 2014</a:t>
            </a:r>
          </a:p>
          <a:p>
            <a:r>
              <a:rPr lang="it-IT" dirty="0" smtClean="0"/>
              <a:t>L’Ebraismo</a:t>
            </a:r>
          </a:p>
          <a:p>
            <a:endParaRPr lang="it-IT" dirty="0"/>
          </a:p>
        </p:txBody>
      </p:sp>
      <p:pic>
        <p:nvPicPr>
          <p:cNvPr id="5" name="Immagine 4" descr="imagesGWUFD8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645024"/>
            <a:ext cx="4012223" cy="3212976"/>
          </a:xfrm>
          <a:prstGeom prst="rect">
            <a:avLst/>
          </a:prstGeom>
        </p:spPr>
      </p:pic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Fonti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9552" y="2708920"/>
            <a:ext cx="7772400" cy="1509712"/>
          </a:xfrm>
        </p:spPr>
        <p:txBody>
          <a:bodyPr/>
          <a:lstStyle/>
          <a:p>
            <a:r>
              <a:rPr lang="it-IT" dirty="0" err="1" smtClean="0"/>
              <a:t>-</a:t>
            </a:r>
            <a:r>
              <a:rPr lang="it-IT" sz="2400" dirty="0" err="1" smtClean="0"/>
              <a:t>www.treccani.it</a:t>
            </a:r>
            <a:endParaRPr lang="it-IT" sz="2400" dirty="0" smtClean="0"/>
          </a:p>
          <a:p>
            <a:r>
              <a:rPr lang="it-IT" sz="2400" dirty="0" err="1" smtClean="0"/>
              <a:t>-wikipedia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fondazione “Centro </a:t>
            </a:r>
            <a:r>
              <a:rPr lang="it-IT" dirty="0" err="1" smtClean="0"/>
              <a:t>Astalli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5157192"/>
          </a:xfrm>
        </p:spPr>
        <p:txBody>
          <a:bodyPr>
            <a:normAutofit/>
          </a:bodyPr>
          <a:lstStyle/>
          <a:p>
            <a:r>
              <a:rPr lang="it-IT" sz="2400" dirty="0" smtClean="0"/>
              <a:t>La Fondazione “Centro Astalli” è una fondazione nata nel 2000 che aiuta i testimoni e i rifugiati di religioni </a:t>
            </a:r>
            <a:r>
              <a:rPr lang="it-IT" sz="2400" dirty="0" smtClean="0"/>
              <a:t>diverse (</a:t>
            </a:r>
            <a:r>
              <a:rPr lang="it-IT" sz="2400" dirty="0" smtClean="0"/>
              <a:t>questa fondazione li aiuta dando loro accoglienza e </a:t>
            </a:r>
            <a:r>
              <a:rPr lang="it-IT" sz="2400" dirty="0" smtClean="0"/>
              <a:t>solidarietà), che </a:t>
            </a:r>
            <a:r>
              <a:rPr lang="it-IT" sz="2400" dirty="0" smtClean="0"/>
              <a:t>scappano dal loro paese perché non liberi e perché minacciati. Spostandosi si devono adattare nel luogo dove dovranno poi vivere</a:t>
            </a:r>
            <a:r>
              <a:rPr lang="it-IT" sz="2400" dirty="0" smtClean="0"/>
              <a:t>, quindi </a:t>
            </a:r>
            <a:r>
              <a:rPr lang="it-IT" sz="2400" dirty="0" smtClean="0"/>
              <a:t>fanno molti </a:t>
            </a:r>
            <a:r>
              <a:rPr lang="it-IT" sz="2400" dirty="0" smtClean="0"/>
              <a:t>sacrifici, c ambiano </a:t>
            </a:r>
            <a:r>
              <a:rPr lang="it-IT" sz="2400" dirty="0" smtClean="0"/>
              <a:t>alcuni aspetti della loro vita quotidiana</a:t>
            </a:r>
            <a:r>
              <a:rPr lang="it-IT" sz="2400" dirty="0" smtClean="0"/>
              <a:t>, delle </a:t>
            </a:r>
            <a:r>
              <a:rPr lang="it-IT" sz="2400" dirty="0" smtClean="0"/>
              <a:t>loro abitudini e della loro cultura</a:t>
            </a:r>
            <a:r>
              <a:rPr lang="it-IT" sz="2400" dirty="0" smtClean="0"/>
              <a:t>, ma </a:t>
            </a:r>
            <a:r>
              <a:rPr lang="it-IT" sz="2400" dirty="0" smtClean="0"/>
              <a:t>ovunque si trovano non perdono mai la loro fede in Dio e nella loro religione che rimane per sempre in loro. </a:t>
            </a:r>
            <a:endParaRPr lang="it-IT" sz="2400" dirty="0" smtClean="0"/>
          </a:p>
          <a:p>
            <a:r>
              <a:rPr lang="it-IT" sz="2400" dirty="0" smtClean="0"/>
              <a:t>Con </a:t>
            </a:r>
            <a:r>
              <a:rPr lang="it-IT" sz="2400" dirty="0" smtClean="0"/>
              <a:t>la classe abbiamo incontrato alcuni membri di questa </a:t>
            </a:r>
            <a:r>
              <a:rPr lang="it-IT" sz="2400" dirty="0" smtClean="0"/>
              <a:t>fondazione (</a:t>
            </a:r>
            <a:r>
              <a:rPr lang="it-IT" sz="2400" dirty="0" smtClean="0"/>
              <a:t>David</a:t>
            </a:r>
            <a:r>
              <a:rPr lang="it-IT" sz="2400" dirty="0" smtClean="0"/>
              <a:t>, Marta </a:t>
            </a:r>
            <a:r>
              <a:rPr lang="it-IT" sz="2400" dirty="0" smtClean="0"/>
              <a:t>e </a:t>
            </a:r>
            <a:r>
              <a:rPr lang="it-IT" sz="2400" dirty="0" smtClean="0"/>
              <a:t>Bernardette)che </a:t>
            </a:r>
            <a:r>
              <a:rPr lang="it-IT" sz="2400" dirty="0" smtClean="0"/>
              <a:t>ci hanno parlato della loro religione</a:t>
            </a:r>
            <a:r>
              <a:rPr lang="it-IT" sz="2400" dirty="0" smtClean="0"/>
              <a:t>: l’Ebraismo</a:t>
            </a:r>
            <a:r>
              <a:rPr lang="it-IT" sz="2400" dirty="0" smtClean="0"/>
              <a:t>.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L’ebraismo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700808"/>
            <a:ext cx="8964488" cy="4968552"/>
          </a:xfrm>
        </p:spPr>
        <p:txBody>
          <a:bodyPr>
            <a:noAutofit/>
          </a:bodyPr>
          <a:lstStyle/>
          <a:p>
            <a:r>
              <a:rPr lang="it-IT" sz="2300" dirty="0" smtClean="0"/>
              <a:t>-L’ebraismo è una religione </a:t>
            </a:r>
            <a:r>
              <a:rPr lang="it-IT" sz="2300" dirty="0" smtClean="0"/>
              <a:t>monoteista (</a:t>
            </a:r>
            <a:r>
              <a:rPr lang="it-IT" sz="2300" dirty="0" smtClean="0"/>
              <a:t>che crede in un solo Dio</a:t>
            </a:r>
            <a:r>
              <a:rPr lang="it-IT" sz="2300" dirty="0" smtClean="0"/>
              <a:t>). Essa </a:t>
            </a:r>
            <a:r>
              <a:rPr lang="it-IT" sz="2300" dirty="0" smtClean="0"/>
              <a:t>ha diversi oggetti di </a:t>
            </a:r>
            <a:r>
              <a:rPr lang="it-IT" sz="2300" dirty="0" err="1" smtClean="0"/>
              <a:t>preghiera,t</a:t>
            </a:r>
            <a:r>
              <a:rPr lang="it-IT" sz="2300" dirty="0" smtClean="0"/>
              <a:t> ra </a:t>
            </a:r>
            <a:r>
              <a:rPr lang="it-IT" sz="2300" dirty="0" smtClean="0"/>
              <a:t>cui i più importanti sono:</a:t>
            </a:r>
          </a:p>
          <a:p>
            <a:r>
              <a:rPr lang="it-IT" sz="2300" dirty="0" smtClean="0"/>
              <a:t>-il loro libro sacro</a:t>
            </a:r>
            <a:r>
              <a:rPr lang="it-IT" sz="2300" dirty="0" smtClean="0"/>
              <a:t>:  </a:t>
            </a:r>
            <a:r>
              <a:rPr lang="it-IT" sz="2300" dirty="0" smtClean="0"/>
              <a:t>la Torah(per noi la Bibbia)</a:t>
            </a:r>
          </a:p>
          <a:p>
            <a:r>
              <a:rPr lang="it-IT" sz="2300" dirty="0" smtClean="0"/>
              <a:t>-La </a:t>
            </a:r>
            <a:r>
              <a:rPr lang="it-IT" sz="2300" dirty="0" err="1" smtClean="0"/>
              <a:t>kippah</a:t>
            </a:r>
            <a:r>
              <a:rPr lang="it-IT" sz="2300" dirty="0" smtClean="0"/>
              <a:t>: un </a:t>
            </a:r>
            <a:r>
              <a:rPr lang="it-IT" sz="2300" dirty="0" smtClean="0"/>
              <a:t>copricapo che gli Ebrei(maschi)utilizzano nei luoghi di culto,od anche,i più religiosi,nella vita quotidiana</a:t>
            </a:r>
          </a:p>
          <a:p>
            <a:r>
              <a:rPr lang="it-IT" sz="2300" dirty="0" smtClean="0"/>
              <a:t>-Il talled</a:t>
            </a:r>
            <a:r>
              <a:rPr lang="it-IT" sz="2300" dirty="0" smtClean="0"/>
              <a:t>: un </a:t>
            </a:r>
            <a:r>
              <a:rPr lang="it-IT" sz="2300" dirty="0" smtClean="0"/>
              <a:t>mantello sacro che gli ebrei maschi utilizzano nella preghiera.</a:t>
            </a:r>
          </a:p>
          <a:p>
            <a:pPr>
              <a:buNone/>
            </a:pPr>
            <a:r>
              <a:rPr lang="it-IT" sz="2300" dirty="0" smtClean="0"/>
              <a:t>    Il luogo di culto degli Ebrei è la sinagoga</a:t>
            </a:r>
            <a:r>
              <a:rPr lang="it-IT" sz="2300" dirty="0" smtClean="0"/>
              <a:t>, dove </a:t>
            </a:r>
            <a:r>
              <a:rPr lang="it-IT" sz="2300" dirty="0" smtClean="0"/>
              <a:t>loro pregano.</a:t>
            </a:r>
          </a:p>
          <a:p>
            <a:pPr>
              <a:buNone/>
            </a:pPr>
            <a:r>
              <a:rPr lang="it-IT" sz="2300" dirty="0" smtClean="0"/>
              <a:t>    Uomini e donne sono divisi in due gruppi diversi.</a:t>
            </a:r>
          </a:p>
          <a:p>
            <a:pPr>
              <a:buNone/>
            </a:pPr>
            <a:r>
              <a:rPr lang="it-IT" sz="2300" dirty="0" smtClean="0"/>
              <a:t>    </a:t>
            </a:r>
            <a:r>
              <a:rPr lang="it-IT" sz="2300" dirty="0" smtClean="0"/>
              <a:t>Nella </a:t>
            </a:r>
            <a:r>
              <a:rPr lang="it-IT" sz="2300" dirty="0" smtClean="0"/>
              <a:t>sinagoga ci sono diversi riti e diverse autorità religiose </a:t>
            </a:r>
            <a:r>
              <a:rPr lang="it-IT" sz="2300" dirty="0" smtClean="0"/>
              <a:t>rispetto alla </a:t>
            </a:r>
            <a:r>
              <a:rPr lang="it-IT" sz="2300" dirty="0" smtClean="0"/>
              <a:t>chiesa. Le sinagoghe sono inoltre strutturate in modo differente dalle nostre chiese</a:t>
            </a:r>
          </a:p>
          <a:p>
            <a:pPr>
              <a:buNone/>
            </a:pPr>
            <a:r>
              <a:rPr lang="it-IT" sz="2300" dirty="0" smtClean="0"/>
              <a:t>     </a:t>
            </a:r>
            <a:endParaRPr lang="it-IT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48680"/>
            <a:ext cx="3886200" cy="1127722"/>
          </a:xfrm>
        </p:spPr>
        <p:txBody>
          <a:bodyPr/>
          <a:lstStyle/>
          <a:p>
            <a:r>
              <a:rPr lang="it-IT" dirty="0" smtClean="0"/>
              <a:t>Il primo oggetto di preghiera della religione ebraica:la Torah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251520" y="1676400"/>
            <a:ext cx="3312368" cy="5181600"/>
          </a:xfrm>
        </p:spPr>
        <p:txBody>
          <a:bodyPr>
            <a:normAutofit lnSpcReduction="10000"/>
          </a:bodyPr>
          <a:lstStyle/>
          <a:p>
            <a:r>
              <a:rPr lang="it-IT" dirty="0" err="1" smtClean="0"/>
              <a:t>Thorah</a:t>
            </a:r>
            <a:r>
              <a:rPr lang="it-IT" dirty="0" smtClean="0"/>
              <a:t>  è una parola ebraica che significa insegnamento(o"legge"). Con il medesimo termine l‘ebraismo indica anche l'insegnamento e la Legge ebraica scritti ed orali. Più precisamente si utilizza la dicitura </a:t>
            </a:r>
            <a:r>
              <a:rPr lang="it-IT" i="1" dirty="0" smtClean="0"/>
              <a:t>Torah </a:t>
            </a:r>
            <a:r>
              <a:rPr lang="it-IT" i="1" dirty="0" err="1" smtClean="0"/>
              <a:t>shebiktav</a:t>
            </a:r>
            <a:r>
              <a:rPr lang="it-IT" dirty="0" smtClean="0"/>
              <a:t>  per indicare i 5 libri del Pentateuco, o l'insieme dei 24 Libri del </a:t>
            </a:r>
            <a:r>
              <a:rPr lang="it-IT" dirty="0" err="1" smtClean="0"/>
              <a:t>Tanakh</a:t>
            </a:r>
            <a:r>
              <a:rPr lang="it-IT" dirty="0" smtClean="0"/>
              <a:t>(un libro che contiene i testi sacri dell‘ebraismo,chiamato anche  “Bibbia ebraica “perché  i suoi testi costituiscono, insieme ad altri libri non riconosciuti come canone dall'ebraismo, l'Antico Testamento della </a:t>
            </a:r>
            <a:r>
              <a:rPr lang="it-IT" i="1" dirty="0" smtClean="0"/>
              <a:t> Bibbia Cristiana).</a:t>
            </a:r>
          </a:p>
          <a:p>
            <a:r>
              <a:rPr lang="it-IT" dirty="0" smtClean="0"/>
              <a:t>Nell'ebraismo la </a:t>
            </a:r>
            <a:r>
              <a:rPr lang="it-IT" b="1" dirty="0" smtClean="0"/>
              <a:t>Torah scritta</a:t>
            </a:r>
            <a:r>
              <a:rPr lang="it-IT" dirty="0" smtClean="0"/>
              <a:t> è stata ricevuta dal capo dei profeti di Mosè ed è ereditata eternamente dal popolo ebraico.</a:t>
            </a:r>
          </a:p>
          <a:p>
            <a:r>
              <a:rPr lang="it-IT" dirty="0" smtClean="0"/>
              <a:t>È  il documento primario dell'ebraismo, non presenta sempre un ordine cronologico temporale degli eventi descritti ma certamente ontologico. Secondo la tradizione però ogni parola del </a:t>
            </a:r>
            <a:r>
              <a:rPr lang="it-IT" dirty="0" err="1" smtClean="0"/>
              <a:t>Tanakh</a:t>
            </a:r>
            <a:r>
              <a:rPr lang="it-IT" dirty="0" smtClean="0"/>
              <a:t> ed ogni aspetto della Torah, anche successivo, furono dati a Mosè da Dio sul monte Sinai.</a:t>
            </a:r>
            <a:endParaRPr lang="it-IT" dirty="0"/>
          </a:p>
        </p:txBody>
      </p:sp>
      <p:pic>
        <p:nvPicPr>
          <p:cNvPr id="5" name="Segnaposto contenuto 4" descr="300px-Köln-Tora-und-Innenansicht-Synagoge-Glockengasse-0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1052736"/>
            <a:ext cx="4258140" cy="58052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3670176" cy="1162050"/>
          </a:xfrm>
        </p:spPr>
        <p:txBody>
          <a:bodyPr/>
          <a:lstStyle/>
          <a:p>
            <a:r>
              <a:rPr lang="it-IT" dirty="0" smtClean="0"/>
              <a:t>Il secondo oggetto di preghiera della religione ebraica:La </a:t>
            </a:r>
            <a:r>
              <a:rPr lang="it-IT" dirty="0" err="1" smtClean="0"/>
              <a:t>kippah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0" y="1676400"/>
            <a:ext cx="3923928" cy="5181600"/>
          </a:xfrm>
        </p:spPr>
        <p:txBody>
          <a:bodyPr/>
          <a:lstStyle/>
          <a:p>
            <a:r>
              <a:rPr lang="it-IT" dirty="0" smtClean="0"/>
              <a:t>La </a:t>
            </a:r>
            <a:r>
              <a:rPr lang="it-IT" dirty="0" err="1" smtClean="0"/>
              <a:t>kippah</a:t>
            </a:r>
            <a:r>
              <a:rPr lang="it-IT" dirty="0" smtClean="0"/>
              <a:t> è il copricapo usato correntemente dagli Ebrei osservanti maschi obbligatoriamente nei luoghi di culto, anche se i più religiosi la indossano durante la vita quotidiana; è uso degli ebrei osservanti coprire </a:t>
            </a:r>
            <a:r>
              <a:rPr lang="it-IT" i="1" dirty="0" smtClean="0"/>
              <a:t>comunque</a:t>
            </a:r>
            <a:r>
              <a:rPr lang="it-IT" dirty="0" smtClean="0"/>
              <a:t> il capo in segno di rispetto verso Dio, e a tale scopo un qualsiasi copricapo è adatto.</a:t>
            </a:r>
          </a:p>
          <a:p>
            <a:r>
              <a:rPr lang="it-IT" dirty="0" smtClean="0"/>
              <a:t>Anche le donne si coprono la testa, ma non indossano una </a:t>
            </a:r>
            <a:r>
              <a:rPr lang="it-IT" dirty="0" err="1" smtClean="0"/>
              <a:t>kippah</a:t>
            </a:r>
            <a:r>
              <a:rPr lang="it-IT" dirty="0" smtClean="0"/>
              <a:t> come i maschi. Si indossa quando si prega,fin dall’antichità veniva usata. Sopra essa ci possono essere ricamate delle immagini,perché questo oggetto non è citato nella Torah e quindi,come è usanza ebraica in merito alle leggi religiose di essa,non è vietato disegnarci immagini(nella religione ebraica si dice che disegnare delle immagini su oggetti religiosi o in luoghi di culto è  vietato perché si considera un atto di tradimento nei confronti di Dio ,nel primo comandamento infatti lui dice:non avrai altro dio all’infuori di me,le immagini sono quindi,in alcuni casi,considerate”divinità” nella quale l’uomo può credere ,all’infuori di Dio”. La </a:t>
            </a:r>
            <a:r>
              <a:rPr lang="it-IT" dirty="0" err="1" smtClean="0"/>
              <a:t>kippah</a:t>
            </a:r>
            <a:r>
              <a:rPr lang="it-IT" dirty="0" smtClean="0"/>
              <a:t> si può inoltre indossare a tutte le età,fin da piccoli.</a:t>
            </a:r>
          </a:p>
          <a:p>
            <a:endParaRPr lang="it-IT" dirty="0"/>
          </a:p>
        </p:txBody>
      </p:sp>
      <p:pic>
        <p:nvPicPr>
          <p:cNvPr id="5" name="Segnaposto contenuto 4" descr="Kippa-Knit-300x300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23928" y="1628800"/>
            <a:ext cx="4896544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3526160" cy="1162050"/>
          </a:xfrm>
        </p:spPr>
        <p:txBody>
          <a:bodyPr/>
          <a:lstStyle/>
          <a:p>
            <a:r>
              <a:rPr lang="it-IT" dirty="0" smtClean="0"/>
              <a:t>Il terzo oggetto di preghiera della religione ebraica:il talled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0" y="1676400"/>
            <a:ext cx="4211960" cy="5181600"/>
          </a:xfrm>
        </p:spPr>
        <p:txBody>
          <a:bodyPr>
            <a:noAutofit/>
          </a:bodyPr>
          <a:lstStyle/>
          <a:p>
            <a:r>
              <a:rPr lang="it-IT" sz="1300" dirty="0" smtClean="0"/>
              <a:t>È un telo di forma rettangolare, bianco con righe blu solitamente di lana, seta, lino o cotone ma anche in fibra sintetica, di varie grandezze, più o meno decorato. Nell’antichità era considerato un vero e proprio abito, oggi invece è indossato solo durante la preghiera. Alle estremità del Talled, vengono attaccate delle frange dette </a:t>
            </a:r>
            <a:r>
              <a:rPr lang="it-IT" sz="1300" dirty="0" err="1" smtClean="0"/>
              <a:t>zizzit</a:t>
            </a:r>
            <a:r>
              <a:rPr lang="it-IT" sz="1300" dirty="0" smtClean="0"/>
              <a:t>, che servono a simboleggiare l’osservanza della Torah, in modo che chi le vede può ricordarsi di vivere secondo i comandamenti .</a:t>
            </a:r>
          </a:p>
          <a:p>
            <a:r>
              <a:rPr lang="it-IT" sz="1300" dirty="0" smtClean="0"/>
              <a:t>Lo indossano solamente gli ebrei maschi durante la preghiera della mattina,nel sabato(in ebraico: lo </a:t>
            </a:r>
            <a:r>
              <a:rPr lang="it-IT" sz="1300" dirty="0" err="1" smtClean="0"/>
              <a:t>shabbat</a:t>
            </a:r>
            <a:r>
              <a:rPr lang="it-IT" sz="1300" dirty="0" smtClean="0"/>
              <a:t>) e nelle giornate di festa. Prima di indossarlo si recita una benedizione/un rito citato in lingua ebraica in una parte del talled. Le </a:t>
            </a:r>
            <a:r>
              <a:rPr lang="it-IT" sz="1300" dirty="0" err="1" smtClean="0"/>
              <a:t>zizzit</a:t>
            </a:r>
            <a:r>
              <a:rPr lang="it-IT" sz="1300" dirty="0" smtClean="0"/>
              <a:t> sono molto importanti perché  sacre;durante i momenti di preghiera in cui si indossa il talled,infatti, si prendono in mano. Quando si indossa il talled bisogna cercare di non fare toccare le </a:t>
            </a:r>
            <a:r>
              <a:rPr lang="it-IT" sz="1300" dirty="0" err="1" smtClean="0"/>
              <a:t>zizzit</a:t>
            </a:r>
            <a:r>
              <a:rPr lang="it-IT" sz="1300" dirty="0" smtClean="0"/>
              <a:t> a terra,ma al contrario di mantenerle lontano dal terreno. Questo </a:t>
            </a:r>
            <a:r>
              <a:rPr lang="it-IT" sz="1300" dirty="0" err="1" smtClean="0"/>
              <a:t>manntello</a:t>
            </a:r>
            <a:r>
              <a:rPr lang="it-IT" sz="1300" dirty="0" smtClean="0"/>
              <a:t> viene indossato dagli ebrei solamente dall’età di 13 anni,anno del bar  </a:t>
            </a:r>
            <a:r>
              <a:rPr lang="it-IT" sz="1300" dirty="0" err="1" smtClean="0"/>
              <a:t>mitzvah,passaggio</a:t>
            </a:r>
            <a:r>
              <a:rPr lang="it-IT" sz="1300" dirty="0" smtClean="0"/>
              <a:t> degli ebrei maschi da bambini a uomini,da questo momento si acquisisce più responsabilità.(il bar </a:t>
            </a:r>
            <a:r>
              <a:rPr lang="it-IT" sz="1300" dirty="0" err="1" smtClean="0"/>
              <a:t>mitzvah</a:t>
            </a:r>
            <a:r>
              <a:rPr lang="it-IT" sz="1300" dirty="0" smtClean="0"/>
              <a:t> delle donne ebree è all’età di dodici anni ed è il passaggio per loro da bambina a donna).curiosità=i talled dei giovani sono più </a:t>
            </a:r>
            <a:r>
              <a:rPr lang="it-IT" sz="1300" dirty="0" smtClean="0"/>
              <a:t>colorati </a:t>
            </a:r>
            <a:r>
              <a:rPr lang="it-IT" sz="1300" dirty="0" smtClean="0"/>
              <a:t>e ricchi d’immagini,mentre quelli degli adulti sono solitamente di due soli colori:il bianco e il blu</a:t>
            </a:r>
          </a:p>
          <a:p>
            <a:r>
              <a:rPr lang="it-IT" sz="1300" dirty="0" smtClean="0"/>
              <a:t> </a:t>
            </a:r>
          </a:p>
        </p:txBody>
      </p:sp>
      <p:pic>
        <p:nvPicPr>
          <p:cNvPr id="5" name="Segnaposto contenuto 4" descr="tallit-hanger-sm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1700808"/>
            <a:ext cx="4248472" cy="49160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2666256" cy="1582621"/>
          </a:xfrm>
        </p:spPr>
        <p:txBody>
          <a:bodyPr>
            <a:normAutofit/>
          </a:bodyPr>
          <a:lstStyle/>
          <a:p>
            <a:r>
              <a:rPr lang="it-IT" sz="2400" dirty="0" smtClean="0">
                <a:solidFill>
                  <a:schemeClr val="bg1"/>
                </a:solidFill>
              </a:rPr>
              <a:t>Il luogo di culto degli ebrei:la sinagoga</a:t>
            </a:r>
            <a:endParaRPr lang="it-IT" sz="2400" dirty="0">
              <a:solidFill>
                <a:schemeClr val="bg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2"/>
          </p:nvPr>
        </p:nvSpPr>
        <p:spPr>
          <a:xfrm>
            <a:off x="323528" y="2828784"/>
            <a:ext cx="2592288" cy="4029216"/>
          </a:xfrm>
        </p:spPr>
        <p:txBody>
          <a:bodyPr>
            <a:normAutofit fontScale="70000" lnSpcReduction="20000"/>
          </a:bodyPr>
          <a:lstStyle/>
          <a:p>
            <a:r>
              <a:rPr lang="it-IT" sz="1800" b="1" dirty="0" smtClean="0">
                <a:solidFill>
                  <a:schemeClr val="bg1"/>
                </a:solidFill>
              </a:rPr>
              <a:t>Sinagoga</a:t>
            </a:r>
            <a:r>
              <a:rPr lang="it-IT" sz="1800" dirty="0" smtClean="0">
                <a:solidFill>
                  <a:schemeClr val="bg1"/>
                </a:solidFill>
              </a:rPr>
              <a:t>  è una parola che viene dal greco </a:t>
            </a:r>
            <a:r>
              <a:rPr lang="it-IT" sz="1800" i="1" dirty="0" smtClean="0">
                <a:solidFill>
                  <a:schemeClr val="bg1"/>
                </a:solidFill>
              </a:rPr>
              <a:t>e significa</a:t>
            </a:r>
            <a:r>
              <a:rPr lang="it-IT" sz="1800" dirty="0" smtClean="0">
                <a:solidFill>
                  <a:schemeClr val="bg1"/>
                </a:solidFill>
              </a:rPr>
              <a:t>"assemblea") è il termine che definisce il luogo di culto della religione ebraica; la parola stessa è la traduzione del termine </a:t>
            </a:r>
            <a:r>
              <a:rPr lang="it-IT" sz="1800" b="1" i="1" dirty="0" err="1" smtClean="0">
                <a:solidFill>
                  <a:schemeClr val="bg1"/>
                </a:solidFill>
              </a:rPr>
              <a:t>Beit</a:t>
            </a:r>
            <a:r>
              <a:rPr lang="it-IT" sz="1800" b="1" i="1" dirty="0" smtClean="0">
                <a:solidFill>
                  <a:schemeClr val="bg1"/>
                </a:solidFill>
              </a:rPr>
              <a:t> </a:t>
            </a:r>
            <a:r>
              <a:rPr lang="it-IT" sz="1800" b="1" i="1" dirty="0" err="1" smtClean="0">
                <a:solidFill>
                  <a:schemeClr val="bg1"/>
                </a:solidFill>
              </a:rPr>
              <a:t>Knesset</a:t>
            </a:r>
            <a:r>
              <a:rPr lang="it-IT" sz="1800" dirty="0" smtClean="0">
                <a:solidFill>
                  <a:schemeClr val="bg1"/>
                </a:solidFill>
              </a:rPr>
              <a:t>, che significa appunto "casa di riunione“.</a:t>
            </a:r>
          </a:p>
          <a:p>
            <a:r>
              <a:rPr lang="it-IT" sz="1800" dirty="0" smtClean="0">
                <a:solidFill>
                  <a:schemeClr val="bg1"/>
                </a:solidFill>
              </a:rPr>
              <a:t>Si ritiene che la sinagoga abbia avuto inizio come istituzione durante l'esilio babilonese(597 a.C. e 537 a.C.), dopo la distruzione del primo Tempio, e portata in Israele dagli ebrei tornati dall'esilio.</a:t>
            </a:r>
          </a:p>
          <a:p>
            <a:r>
              <a:rPr lang="it-IT" sz="1800" dirty="0" smtClean="0"/>
              <a:t>Nelle sinagoghe uomini e donne sono divisi in due gruppi:le donne si trovano nel matroneo (un balcone/loggiato della sinagoga riservato alle donne)mentre gli uomini si trovano al piano inferiore,ciò non accade in particolari occasioni come per esempio ad un matrimonio</a:t>
            </a:r>
          </a:p>
          <a:p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5" name="Segnaposto immagine 4" descr="loc673-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877" r="1087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7030A0"/>
                </a:solidFill>
              </a:rPr>
              <a:t>Immagini della sinagoga di Roma</a:t>
            </a:r>
            <a:endParaRPr lang="it-IT" dirty="0">
              <a:solidFill>
                <a:srgbClr val="7030A0"/>
              </a:solidFill>
            </a:endParaRPr>
          </a:p>
        </p:txBody>
      </p:sp>
      <p:pic>
        <p:nvPicPr>
          <p:cNvPr id="5" name="Segnaposto contenuto 4" descr="tempio-maggiore-intern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04864"/>
            <a:ext cx="4687321" cy="3744416"/>
          </a:xfrm>
        </p:spPr>
      </p:pic>
      <p:pic>
        <p:nvPicPr>
          <p:cNvPr id="6" name="Segnaposto contenuto 5" descr="tempio-maggiore-rom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27509" y="2204864"/>
            <a:ext cx="4416491" cy="3312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Curiosità sulla civiltà ebraica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5085184"/>
          </a:xfrm>
        </p:spPr>
        <p:txBody>
          <a:bodyPr>
            <a:normAutofit fontScale="47500" lnSpcReduction="20000"/>
          </a:bodyPr>
          <a:lstStyle/>
          <a:p>
            <a:r>
              <a:rPr lang="it-IT" sz="4400" dirty="0" smtClean="0"/>
              <a:t>Gli ebrei pregano sempre in direzione del tempio di Salomone(di cui rimane soltanto un muro),che si trova ad est,ovunque si trovino</a:t>
            </a:r>
            <a:r>
              <a:rPr lang="it-IT" sz="4400" dirty="0" smtClean="0">
                <a:latin typeface="Century" pitchFamily="18" charset="0"/>
              </a:rPr>
              <a:t>:</a:t>
            </a:r>
            <a:r>
              <a:rPr lang="it-IT" sz="4400" dirty="0" smtClean="0"/>
              <a:t>Il </a:t>
            </a:r>
            <a:r>
              <a:rPr lang="it-IT" sz="4400" b="1" dirty="0" smtClean="0"/>
              <a:t>tempio di Salomone</a:t>
            </a:r>
            <a:r>
              <a:rPr lang="it-IT" sz="4400" dirty="0" smtClean="0"/>
              <a:t> (in ebraico il </a:t>
            </a:r>
            <a:r>
              <a:rPr lang="it-IT" sz="4400" i="1" dirty="0" err="1" smtClean="0"/>
              <a:t>Beit</a:t>
            </a:r>
            <a:r>
              <a:rPr lang="it-IT" sz="4400" i="1" dirty="0" smtClean="0"/>
              <a:t> </a:t>
            </a:r>
            <a:r>
              <a:rPr lang="it-IT" sz="4400" i="1" dirty="0" err="1" smtClean="0"/>
              <a:t>HaMikdash</a:t>
            </a:r>
            <a:r>
              <a:rPr lang="it-IT" sz="4400" dirty="0" smtClean="0"/>
              <a:t>),é anche conosciuto come il </a:t>
            </a:r>
            <a:r>
              <a:rPr lang="it-IT" sz="4400" b="1" dirty="0" smtClean="0"/>
              <a:t>Primo Tempio</a:t>
            </a:r>
            <a:r>
              <a:rPr lang="it-IT" sz="4400" dirty="0" smtClean="0"/>
              <a:t> perché fu, secondo il </a:t>
            </a:r>
            <a:r>
              <a:rPr lang="it-IT" sz="4400" dirty="0" err="1" smtClean="0"/>
              <a:t>Tanach</a:t>
            </a:r>
            <a:r>
              <a:rPr lang="it-IT" sz="4400" dirty="0" smtClean="0"/>
              <a:t>, il primo tempio di Gerusalemme ebraico. Costituì il punto focale della religione e fu il luogo dei sacrifici.(è oggi chiamato”il muro del pianto”).</a:t>
            </a:r>
          </a:p>
          <a:p>
            <a:r>
              <a:rPr lang="it-IT" sz="4400" dirty="0" smtClean="0"/>
              <a:t>La bandiera di Israele contiene una stella(la stella di David)simbolo contenuto nel talled,uno degli oggetti di preghiera della religione ebraica.</a:t>
            </a:r>
          </a:p>
          <a:p>
            <a:r>
              <a:rPr lang="it-IT" sz="4400" dirty="0" smtClean="0"/>
              <a:t>Gli ebrei hanno un calendario diverso dal nostro, chiamato calendario lunare,cioè in base alle rotazioni della luna.</a:t>
            </a:r>
          </a:p>
          <a:p>
            <a:r>
              <a:rPr lang="it-IT" sz="4400" dirty="0" smtClean="0"/>
              <a:t>Gli ebrei hanno lo </a:t>
            </a:r>
            <a:r>
              <a:rPr lang="it-IT" sz="4400" dirty="0" err="1" smtClean="0"/>
              <a:t>shofar</a:t>
            </a:r>
            <a:r>
              <a:rPr lang="it-IT" sz="4400" dirty="0" smtClean="0"/>
              <a:t> :uno speciale corno  di montone utilizzato come strumento musicale. Viene utilizzato durante alcune funzioni religiose ebraiche ed in particolar modo durante il </a:t>
            </a:r>
            <a:r>
              <a:rPr lang="it-IT" sz="4400" dirty="0" err="1" smtClean="0"/>
              <a:t>Rosh</a:t>
            </a:r>
            <a:r>
              <a:rPr lang="it-IT" sz="4400" dirty="0" smtClean="0"/>
              <a:t> </a:t>
            </a:r>
            <a:r>
              <a:rPr lang="it-IT" sz="4400" dirty="0" err="1" smtClean="0"/>
              <a:t>haShana</a:t>
            </a:r>
            <a:r>
              <a:rPr lang="it-IT" sz="4400" dirty="0" smtClean="0"/>
              <a:t> e lo </a:t>
            </a:r>
            <a:r>
              <a:rPr lang="it-IT" sz="4400" dirty="0" err="1" smtClean="0"/>
              <a:t>Yom</a:t>
            </a:r>
            <a:r>
              <a:rPr lang="it-IT" sz="4400" dirty="0" smtClean="0"/>
              <a:t> Kippur.</a:t>
            </a:r>
          </a:p>
          <a:p>
            <a:r>
              <a:rPr lang="it-IT" sz="4400" dirty="0" smtClean="0"/>
              <a:t>Le autorità religiose degli ebrei,che si trovano nelle sinagoghe si chiamano Rabbini</a:t>
            </a:r>
          </a:p>
          <a:p>
            <a:endParaRPr lang="it-IT" sz="4400" dirty="0" smtClean="0"/>
          </a:p>
          <a:p>
            <a:endParaRPr lang="it-IT" sz="4400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>
              <a:latin typeface="Century" pitchFamily="18" charset="0"/>
            </a:endParaRPr>
          </a:p>
          <a:p>
            <a:endParaRPr lang="it-IT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280</TotalTime>
  <Words>1188</Words>
  <Application>Microsoft Office PowerPoint</Application>
  <PresentationFormat>Presentazione su schermo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Equinozio</vt:lpstr>
      <vt:lpstr>Relazione sull’incontro con il”Centro Astalli”</vt:lpstr>
      <vt:lpstr>La fondazione “Centro Astalli</vt:lpstr>
      <vt:lpstr>L’ebraismo</vt:lpstr>
      <vt:lpstr>Il primo oggetto di preghiera della religione ebraica:la Torah</vt:lpstr>
      <vt:lpstr>Il secondo oggetto di preghiera della religione ebraica:La kippah</vt:lpstr>
      <vt:lpstr>Il terzo oggetto di preghiera della religione ebraica:il talled</vt:lpstr>
      <vt:lpstr>Il luogo di culto degli ebrei:la sinagoga</vt:lpstr>
      <vt:lpstr>Immagini della sinagoga di Roma</vt:lpstr>
      <vt:lpstr>Curiosità sulla civiltà ebraica</vt:lpstr>
      <vt:lpstr>Fonti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Relazione sull’incontro con il”Centro Astalli”</dc:title>
  <dc:creator>Utente</dc:creator>
  <cp:lastModifiedBy>Lenovo</cp:lastModifiedBy>
  <cp:revision>29</cp:revision>
  <dcterms:created xsi:type="dcterms:W3CDTF">2014-03-18T15:00:18Z</dcterms:created>
  <dcterms:modified xsi:type="dcterms:W3CDTF">2014-03-19T17:49:15Z</dcterms:modified>
</cp:coreProperties>
</file>